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268" r:id="rId4"/>
    <p:sldId id="311" r:id="rId5"/>
    <p:sldId id="313" r:id="rId6"/>
    <p:sldId id="316" r:id="rId7"/>
    <p:sldId id="309" r:id="rId8"/>
    <p:sldId id="317" r:id="rId9"/>
    <p:sldId id="318" r:id="rId10"/>
    <p:sldId id="319" r:id="rId11"/>
    <p:sldId id="320" r:id="rId12"/>
    <p:sldId id="321" r:id="rId13"/>
    <p:sldId id="323" r:id="rId14"/>
    <p:sldId id="322" r:id="rId15"/>
    <p:sldId id="263" r:id="rId16"/>
    <p:sldId id="326" r:id="rId17"/>
    <p:sldId id="327" r:id="rId18"/>
    <p:sldId id="329" r:id="rId19"/>
    <p:sldId id="328" r:id="rId20"/>
    <p:sldId id="32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CD6F6"/>
    <a:srgbClr val="52AAEC"/>
    <a:srgbClr val="1474BA"/>
    <a:srgbClr val="A5A5A5"/>
    <a:srgbClr val="77CDF4"/>
    <a:srgbClr val="00CCFF"/>
    <a:srgbClr val="9CF8F4"/>
    <a:srgbClr val="ED7D31"/>
    <a:srgbClr val="005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247AA-16BA-41B3-8AF4-CA811CB36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12428B-4324-4643-A418-0C0ADC497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6A6B16-E678-4E9F-9A6E-BBC7762FC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83632F-5FEF-4ABA-B153-3AFEBCA7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FB4124-2A43-447B-BC15-52D899F1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2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1E49A-8647-4886-8E23-C9C33094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8BEACD-F53A-4753-B851-CE50BD1D1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7023E6-8129-4C68-9893-6E96B837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4AFE3C-A5DB-4774-9DB6-D4682416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3954DB-4259-491B-AE7A-0359EAC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07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35F46A-8F9C-4E93-880B-D3775D629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A6DE5C-4A62-4E67-BF9C-8095655B9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88E1E-2A68-496D-89A8-F5F32DAA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ADE41-AD1A-483C-9832-C76038B9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BA26A3-FF9B-45C6-8BF4-49260440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262190" cy="6858000"/>
          </a:xfrm>
          <a:custGeom>
            <a:avLst/>
            <a:gdLst>
              <a:gd name="connsiteX0" fmla="*/ 1383915 w 7262190"/>
              <a:gd name="connsiteY0" fmla="*/ 947530 h 6858000"/>
              <a:gd name="connsiteX1" fmla="*/ 4147930 w 7262190"/>
              <a:gd name="connsiteY1" fmla="*/ 947530 h 6858000"/>
              <a:gd name="connsiteX2" fmla="*/ 2764015 w 7262190"/>
              <a:gd name="connsiteY2" fmla="*/ 6858000 h 6858000"/>
              <a:gd name="connsiteX3" fmla="*/ 0 w 7262190"/>
              <a:gd name="connsiteY3" fmla="*/ 6858000 h 6858000"/>
              <a:gd name="connsiteX4" fmla="*/ 4498175 w 7262190"/>
              <a:gd name="connsiteY4" fmla="*/ 0 h 6858000"/>
              <a:gd name="connsiteX5" fmla="*/ 7262190 w 7262190"/>
              <a:gd name="connsiteY5" fmla="*/ 0 h 6858000"/>
              <a:gd name="connsiteX6" fmla="*/ 5878275 w 7262190"/>
              <a:gd name="connsiteY6" fmla="*/ 5910470 h 6858000"/>
              <a:gd name="connsiteX7" fmla="*/ 3114260 w 7262190"/>
              <a:gd name="connsiteY7" fmla="*/ 59104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62190" h="6858000">
                <a:moveTo>
                  <a:pt x="1383915" y="947530"/>
                </a:moveTo>
                <a:lnTo>
                  <a:pt x="4147930" y="947530"/>
                </a:lnTo>
                <a:lnTo>
                  <a:pt x="2764015" y="6858000"/>
                </a:lnTo>
                <a:lnTo>
                  <a:pt x="0" y="6858000"/>
                </a:lnTo>
                <a:close/>
                <a:moveTo>
                  <a:pt x="4498175" y="0"/>
                </a:moveTo>
                <a:lnTo>
                  <a:pt x="7262190" y="0"/>
                </a:lnTo>
                <a:lnTo>
                  <a:pt x="5878275" y="5910470"/>
                </a:lnTo>
                <a:lnTo>
                  <a:pt x="3114260" y="591047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097486" y="1251858"/>
            <a:ext cx="5094514" cy="435428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54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863548" y="1643271"/>
            <a:ext cx="2464904" cy="2464904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351722" y="1643271"/>
            <a:ext cx="2464904" cy="2464904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75374" y="1643271"/>
            <a:ext cx="2464904" cy="2464904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2EB38-15AA-4714-A50C-B00693A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53C05-4C4F-4C87-B2A1-BA976DF84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75C860-CCDE-4E37-B9C9-ED44F39A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26EC76-BEA4-4EFD-B90A-E82C2D1B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E46C8F-7865-424F-AD52-FC5F6615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9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3D9A2-A26C-4988-859A-267A04C3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D3CF5B-F9D6-4434-B5BD-30C18194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4C657A-C236-4C58-9F99-B00C0998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A0ECC-D364-4E54-A72F-963F1684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F01023-CE4C-41E2-B0E9-D909BAEF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4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2B235-3326-4454-ACFC-7C6E6CD0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DDB594-513E-4F03-B03F-0C920CBDD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6BA6EA-97F4-4623-B10C-32DCA1B96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C9C629-FA30-4A6D-AE01-037CC7D2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9316E7-3B1C-4B97-8797-6F571486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56CA34-EA28-42BF-8E97-9F8389FC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2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5B307-62CF-428B-A328-23EC2E54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04955F-1CAF-40AA-9FB1-648B830EA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5EB33D-CC67-48AA-AC4C-AD898E9DF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25F6A7-379B-4AF5-AAD6-572BFCA73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D711DA-21E0-4310-A90A-6261730BD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B3779D-BA89-4D8A-BC0C-ED9A4733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C63960-D526-4855-9BB6-CF8A3FE1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B70288-509E-4E0A-98D3-535CA337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8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02801-9581-4A31-8949-B6FDFEB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02DB9D-7C2B-424A-87BE-A8A4D639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A0B7E8-61CC-4C39-8E20-F56692EA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B3CF4A-C406-479E-BAE2-5082C923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98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CB1D103-5294-447B-9DEF-AB464C15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42AA98-7BC2-4C51-8A7B-1DE97C1D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770208-262E-4014-A54B-D157D758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6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FE7D0-2C49-4E30-9BDC-128DF592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F88D0A-4044-400A-9770-EDA5728E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962321-2F59-4B1A-AB8D-4A18A1C9E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CB13F3-E24F-427B-AFC6-F705EC62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542EBD-060D-4A35-A38E-0A8CC199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390575-31DA-47BB-9E5A-BBA7F5E5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8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9C1A9-9180-41AB-A62E-C22C0041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A75933-C544-4FFC-9C6D-4BB5500DC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ABE0C6-7D6E-4F35-99CE-167895728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4A0564-D3FF-498C-8A70-8FBC4845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3EACDB-983C-4111-98C9-4406D61B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48C7DB-F7DD-4871-8B06-F121D09F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0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4E164-B14F-4332-A644-771F7211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7C7FE8-4206-42DA-9406-AC21D3795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5B6FF7-3BA7-441E-B1E3-9754B0227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A2CC9-ECD8-4FDF-B527-599D22B374ED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7070-6068-4A74-B756-840886B65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4B50AF-231D-4054-A287-5521D1EAD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7AE8E-8465-49F3-B0E7-C4B05DA71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00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2163BC7-4FE1-41DB-AA10-3EC091357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 bwMode="auto">
          <a:xfrm>
            <a:off x="7296150" y="482600"/>
            <a:ext cx="489585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6E974A1-3B12-43A9-AA61-D0E7BD635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17539" b="19832"/>
          <a:stretch/>
        </p:blipFill>
        <p:spPr>
          <a:xfrm flipH="1">
            <a:off x="3489325" y="0"/>
            <a:ext cx="8702675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2711B0-4644-F252-171A-0A3BB2DE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09" y="2259873"/>
            <a:ext cx="4875356" cy="20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E94607-C6D6-CC6E-B9B3-EB5F4F36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7" y="161925"/>
            <a:ext cx="91440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</a:t>
            </a:r>
            <a:r>
              <a:rPr lang="en-US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UI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 Кабинет обучающегося.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D18F1C-39E6-1067-CDF4-7E2AF9FC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8" y="1348132"/>
            <a:ext cx="7868155" cy="41617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474235-57F0-0638-7287-C172AF84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72" y="3011444"/>
            <a:ext cx="5150324" cy="31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E94607-C6D6-CC6E-B9B3-EB5F4F36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7" y="161925"/>
            <a:ext cx="91440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</a:t>
            </a:r>
            <a:r>
              <a:rPr lang="en-US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UI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 Кабинет наставника.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C25A06-F88A-9B88-7E95-365A9FC2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1" y="1358398"/>
            <a:ext cx="5665080" cy="2620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A9DC56-7F3B-B11A-1403-0E4321D5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46" y="1877497"/>
            <a:ext cx="7419746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E94607-C6D6-CC6E-B9B3-EB5F4F36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6" y="161925"/>
            <a:ext cx="10036271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</a:t>
            </a:r>
            <a:r>
              <a:rPr lang="en-US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UI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 Просмотр учебных материалов.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EFCB30-B2BE-99FB-544C-1C7A6A69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5" y="1468345"/>
            <a:ext cx="7939609" cy="4405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56B7D4-CA0E-82CB-7F8E-946342CD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55" y="2464842"/>
            <a:ext cx="7752901" cy="3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E94607-C6D6-CC6E-B9B3-EB5F4F36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6" y="161925"/>
            <a:ext cx="10036271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</a:t>
            </a:r>
            <a:r>
              <a:rPr lang="en-US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UI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 Печатные формы.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08B0F1-0446-0144-5C81-404A70BA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73" y="1259093"/>
            <a:ext cx="3914775" cy="50196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AECDF2-31AB-8FAF-DAE2-A5F7A094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69" y="1449491"/>
            <a:ext cx="5705475" cy="486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A499D97-DA0D-C3A0-F716-B47FC6B5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210" y="4352925"/>
            <a:ext cx="22288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E94607-C6D6-CC6E-B9B3-EB5F4F36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6" y="161925"/>
            <a:ext cx="10036271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</a:t>
            </a:r>
            <a:r>
              <a:rPr lang="en-US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UI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 Модуль статистики.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C81895-3FE5-E21E-93FF-F8119650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635" y="2758222"/>
            <a:ext cx="5143695" cy="20453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569CD0-3DD2-5D17-4927-9CAD98F2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5" y="1311648"/>
            <a:ext cx="5614175" cy="49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BD658E-E36C-49D0-A7E2-D0D7F789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4"/>
          <a:stretch/>
        </p:blipFill>
        <p:spPr bwMode="auto">
          <a:xfrm>
            <a:off x="-3905024" y="-1"/>
            <a:ext cx="533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34B568F-E9B9-6996-BE42-CA7CC6F5D5A3}"/>
              </a:ext>
            </a:extLst>
          </p:cNvPr>
          <p:cNvSpPr txBox="1">
            <a:spLocks/>
          </p:cNvSpPr>
          <p:nvPr/>
        </p:nvSpPr>
        <p:spPr>
          <a:xfrm>
            <a:off x="3177093" y="2632938"/>
            <a:ext cx="6739053" cy="17794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64х битная ОС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2. 4ГБ ОЗУ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3. Аппаратная поддержка виртуализации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4. </a:t>
            </a:r>
            <a:r>
              <a:rPr lang="en-US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Middle </a:t>
            </a:r>
            <a:r>
              <a:rPr lang="en-US" sz="2400" dirty="0" err="1">
                <a:solidFill>
                  <a:srgbClr val="1474BA"/>
                </a:solidFill>
                <a:latin typeface="Bahnschrift SemiLight" panose="020B0502040204020203" pitchFamily="34" charset="0"/>
              </a:rPr>
              <a:t>devOps</a:t>
            </a:r>
            <a:r>
              <a:rPr lang="en-US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-</a:t>
            </a: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инженер</a:t>
            </a:r>
          </a:p>
          <a:p>
            <a:pPr marL="457200" indent="-457200">
              <a:buFontTx/>
              <a:buAutoNum type="arabicPeriod"/>
            </a:pPr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  <a:p>
            <a:pPr marL="457200" indent="-457200">
              <a:buAutoNum type="arabicPeriod"/>
            </a:pPr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6156A1E-6DCE-3795-B794-19669DBFC5F6}"/>
              </a:ext>
            </a:extLst>
          </p:cNvPr>
          <p:cNvSpPr txBox="1">
            <a:spLocks/>
          </p:cNvSpPr>
          <p:nvPr/>
        </p:nvSpPr>
        <p:spPr>
          <a:xfrm>
            <a:off x="2275854" y="2907226"/>
            <a:ext cx="10260391" cy="140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6189D73-DE3E-6BE6-B52B-084B112E2F16}"/>
              </a:ext>
            </a:extLst>
          </p:cNvPr>
          <p:cNvSpPr txBox="1">
            <a:spLocks/>
          </p:cNvSpPr>
          <p:nvPr/>
        </p:nvSpPr>
        <p:spPr>
          <a:xfrm>
            <a:off x="2275854" y="3636148"/>
            <a:ext cx="10142057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AC2DCE8-0369-AA6B-EDB5-531B03879294}"/>
              </a:ext>
            </a:extLst>
          </p:cNvPr>
          <p:cNvSpPr txBox="1">
            <a:spLocks/>
          </p:cNvSpPr>
          <p:nvPr/>
        </p:nvSpPr>
        <p:spPr>
          <a:xfrm>
            <a:off x="1625017" y="474663"/>
            <a:ext cx="9369298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Необходимые ресурсы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C83965-1919-E2F6-7398-8FCA9CEFB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87" y="4916244"/>
            <a:ext cx="2125339" cy="8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6156A1E-6DCE-3795-B794-19669DBFC5F6}"/>
              </a:ext>
            </a:extLst>
          </p:cNvPr>
          <p:cNvSpPr txBox="1">
            <a:spLocks/>
          </p:cNvSpPr>
          <p:nvPr/>
        </p:nvSpPr>
        <p:spPr>
          <a:xfrm>
            <a:off x="2275854" y="2907226"/>
            <a:ext cx="10260391" cy="140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6189D73-DE3E-6BE6-B52B-084B112E2F16}"/>
              </a:ext>
            </a:extLst>
          </p:cNvPr>
          <p:cNvSpPr txBox="1">
            <a:spLocks/>
          </p:cNvSpPr>
          <p:nvPr/>
        </p:nvSpPr>
        <p:spPr>
          <a:xfrm>
            <a:off x="2275854" y="3636148"/>
            <a:ext cx="10142057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E52B4B6-A4BC-E335-6AF0-5E5AA2E9393F}"/>
              </a:ext>
            </a:extLst>
          </p:cNvPr>
          <p:cNvSpPr txBox="1">
            <a:spLocks/>
          </p:cNvSpPr>
          <p:nvPr/>
        </p:nvSpPr>
        <p:spPr>
          <a:xfrm>
            <a:off x="3582908" y="2833735"/>
            <a:ext cx="4808056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Масштабируемость</a:t>
            </a:r>
          </a:p>
        </p:txBody>
      </p:sp>
    </p:spTree>
    <p:extLst>
      <p:ext uri="{BB962C8B-B14F-4D97-AF65-F5344CB8AC3E}">
        <p14:creationId xmlns:p14="http://schemas.microsoft.com/office/powerpoint/2010/main" val="65483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6156A1E-6DCE-3795-B794-19669DBFC5F6}"/>
              </a:ext>
            </a:extLst>
          </p:cNvPr>
          <p:cNvSpPr txBox="1">
            <a:spLocks/>
          </p:cNvSpPr>
          <p:nvPr/>
        </p:nvSpPr>
        <p:spPr>
          <a:xfrm>
            <a:off x="2275854" y="2907226"/>
            <a:ext cx="10260391" cy="140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6189D73-DE3E-6BE6-B52B-084B112E2F16}"/>
              </a:ext>
            </a:extLst>
          </p:cNvPr>
          <p:cNvSpPr txBox="1">
            <a:spLocks/>
          </p:cNvSpPr>
          <p:nvPr/>
        </p:nvSpPr>
        <p:spPr>
          <a:xfrm>
            <a:off x="2275854" y="3636148"/>
            <a:ext cx="10142057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E52B4B6-A4BC-E335-6AF0-5E5AA2E9393F}"/>
              </a:ext>
            </a:extLst>
          </p:cNvPr>
          <p:cNvSpPr txBox="1">
            <a:spLocks/>
          </p:cNvSpPr>
          <p:nvPr/>
        </p:nvSpPr>
        <p:spPr>
          <a:xfrm>
            <a:off x="3582908" y="2833735"/>
            <a:ext cx="4808056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Масштабируемость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BCEA923-EDC5-7009-2C3E-CFE211BEE69E}"/>
              </a:ext>
            </a:extLst>
          </p:cNvPr>
          <p:cNvSpPr txBox="1">
            <a:spLocks/>
          </p:cNvSpPr>
          <p:nvPr/>
        </p:nvSpPr>
        <p:spPr>
          <a:xfrm>
            <a:off x="2967536" y="3532294"/>
            <a:ext cx="5791654" cy="4621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стоит ли снова рассказывать про архитектуру?</a:t>
            </a:r>
          </a:p>
          <a:p>
            <a:pPr marL="457200" indent="-457200" algn="ctr">
              <a:buAutoNum type="arabicPeriod"/>
            </a:pPr>
            <a:endParaRPr lang="ru-RU" sz="16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2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0022BC-721B-1CCB-9659-126A740F3D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4" r="14684"/>
          <a:stretch/>
        </p:blipFill>
        <p:spPr>
          <a:xfrm>
            <a:off x="0" y="0"/>
            <a:ext cx="7262190" cy="6858000"/>
          </a:xfr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67F03D58-3D22-00C4-3E2E-17169358D7B7}"/>
              </a:ext>
            </a:extLst>
          </p:cNvPr>
          <p:cNvSpPr txBox="1">
            <a:spLocks/>
          </p:cNvSpPr>
          <p:nvPr/>
        </p:nvSpPr>
        <p:spPr>
          <a:xfrm>
            <a:off x="806566" y="203761"/>
            <a:ext cx="4066650" cy="804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Стоимость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16EDB2B-7EF0-1DA8-7652-AC05DE15B025}"/>
              </a:ext>
            </a:extLst>
          </p:cNvPr>
          <p:cNvSpPr txBox="1">
            <a:spLocks/>
          </p:cNvSpPr>
          <p:nvPr/>
        </p:nvSpPr>
        <p:spPr>
          <a:xfrm>
            <a:off x="6864911" y="2518448"/>
            <a:ext cx="4635011" cy="804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- 500к разработка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CA906AE-937B-86B0-FA27-2E4531B6680C}"/>
              </a:ext>
            </a:extLst>
          </p:cNvPr>
          <p:cNvSpPr txBox="1">
            <a:spLocks/>
          </p:cNvSpPr>
          <p:nvPr/>
        </p:nvSpPr>
        <p:spPr>
          <a:xfrm>
            <a:off x="6864911" y="3132563"/>
            <a:ext cx="4635011" cy="804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- 150к поддержка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DA3ABA8-C4CA-8155-66E2-D2F64251C309}"/>
              </a:ext>
            </a:extLst>
          </p:cNvPr>
          <p:cNvSpPr txBox="1">
            <a:spLocks/>
          </p:cNvSpPr>
          <p:nvPr/>
        </p:nvSpPr>
        <p:spPr>
          <a:xfrm>
            <a:off x="6875669" y="3754338"/>
            <a:ext cx="5025874" cy="804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- Лицензия </a:t>
            </a:r>
            <a:r>
              <a:rPr lang="en-US" sz="3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Apache 2.0</a:t>
            </a:r>
            <a:endParaRPr lang="ru-RU" sz="36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6156A1E-6DCE-3795-B794-19669DBFC5F6}"/>
              </a:ext>
            </a:extLst>
          </p:cNvPr>
          <p:cNvSpPr txBox="1">
            <a:spLocks/>
          </p:cNvSpPr>
          <p:nvPr/>
        </p:nvSpPr>
        <p:spPr>
          <a:xfrm>
            <a:off x="2275854" y="2907226"/>
            <a:ext cx="10260391" cy="140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6189D73-DE3E-6BE6-B52B-084B112E2F16}"/>
              </a:ext>
            </a:extLst>
          </p:cNvPr>
          <p:cNvSpPr txBox="1">
            <a:spLocks/>
          </p:cNvSpPr>
          <p:nvPr/>
        </p:nvSpPr>
        <p:spPr>
          <a:xfrm>
            <a:off x="2275854" y="3636148"/>
            <a:ext cx="10142057" cy="6754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50C762-624B-6F97-C954-715FB70B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8" y="23829"/>
            <a:ext cx="3402200" cy="14201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7D2F0A-92CD-ADAE-06AB-24E90BD7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10" y="283583"/>
            <a:ext cx="896247" cy="4097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0F0A85-519B-16EC-261C-ED8421A7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93" y="1538343"/>
            <a:ext cx="6718400" cy="45161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6C0F06-4596-9E25-36FD-02E201F10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500" y="2790404"/>
            <a:ext cx="4998134" cy="252925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FBB30CA-CB36-6800-FBA7-C92CAE7F19ED}"/>
              </a:ext>
            </a:extLst>
          </p:cNvPr>
          <p:cNvSpPr txBox="1">
            <a:spLocks/>
          </p:cNvSpPr>
          <p:nvPr/>
        </p:nvSpPr>
        <p:spPr>
          <a:xfrm>
            <a:off x="5743006" y="1136013"/>
            <a:ext cx="5647335" cy="804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Конструктор заданий и чаты</a:t>
            </a:r>
          </a:p>
        </p:txBody>
      </p:sp>
    </p:spTree>
    <p:extLst>
      <p:ext uri="{BB962C8B-B14F-4D97-AF65-F5344CB8AC3E}">
        <p14:creationId xmlns:p14="http://schemas.microsoft.com/office/powerpoint/2010/main" val="790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iler_fhd_low">
            <a:hlinkClick r:id="" action="ppaction://media"/>
            <a:extLst>
              <a:ext uri="{FF2B5EF4-FFF2-40B4-BE49-F238E27FC236}">
                <a16:creationId xmlns:a16="http://schemas.microsoft.com/office/drawing/2014/main" id="{A09AF686-299F-4AC7-0251-526FDC39A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ABB5940-6EBD-4357-A79B-EC441638868B}"/>
              </a:ext>
            </a:extLst>
          </p:cNvPr>
          <p:cNvSpPr txBox="1">
            <a:spLocks/>
          </p:cNvSpPr>
          <p:nvPr/>
        </p:nvSpPr>
        <p:spPr>
          <a:xfrm>
            <a:off x="3648075" y="4823540"/>
            <a:ext cx="4895850" cy="58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5679CB-5A4E-C47F-8F65-AF81B353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10" y="1448620"/>
            <a:ext cx="8112579" cy="33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4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EB1EF2-F2C1-110C-7BC9-BFAF1BEEB4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0963" y="2034950"/>
            <a:ext cx="2465387" cy="246538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473CA0-5C33-DFAC-D235-D015979B91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r="32"/>
          <a:stretch>
            <a:fillRect/>
          </a:stretch>
        </p:blipFill>
        <p:spPr>
          <a:xfrm>
            <a:off x="4864100" y="2034950"/>
            <a:ext cx="2463800" cy="246538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936A590-0622-AF59-721E-1DD058254D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560" b="4560"/>
          <a:stretch>
            <a:fillRect/>
          </a:stretch>
        </p:blipFill>
        <p:spPr>
          <a:xfrm>
            <a:off x="8375374" y="2035158"/>
            <a:ext cx="2464904" cy="24649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3" name="Oval 2">
            <a:extLst>
              <a:ext uri="{FF2B5EF4-FFF2-40B4-BE49-F238E27FC236}">
                <a16:creationId xmlns:a16="http://schemas.microsoft.com/office/drawing/2014/main" id="{4A8D740C-19C9-A4A2-84BC-73064F844482}"/>
              </a:ext>
            </a:extLst>
          </p:cNvPr>
          <p:cNvSpPr/>
          <p:nvPr/>
        </p:nvSpPr>
        <p:spPr>
          <a:xfrm>
            <a:off x="3424253" y="3963800"/>
            <a:ext cx="784194" cy="784194"/>
          </a:xfrm>
          <a:prstGeom prst="ellips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ahnschrift SemiLight" panose="020B0502040204020203" pitchFamily="34" charset="0"/>
              </a:rPr>
              <a:t>Angular lover</a:t>
            </a:r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923537B5-6001-C033-09DD-26CCDDADC538}"/>
              </a:ext>
            </a:extLst>
          </p:cNvPr>
          <p:cNvSpPr/>
          <p:nvPr/>
        </p:nvSpPr>
        <p:spPr>
          <a:xfrm>
            <a:off x="6968167" y="3963800"/>
            <a:ext cx="784194" cy="784194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Bahnschrift SemiLight" panose="020B0502040204020203" pitchFamily="34" charset="0"/>
              </a:rPr>
              <a:t>Spring dev.</a:t>
            </a:r>
          </a:p>
        </p:txBody>
      </p:sp>
      <p:sp>
        <p:nvSpPr>
          <p:cNvPr id="48" name="Oval 2">
            <a:extLst>
              <a:ext uri="{FF2B5EF4-FFF2-40B4-BE49-F238E27FC236}">
                <a16:creationId xmlns:a16="http://schemas.microsoft.com/office/drawing/2014/main" id="{5D702CA2-8444-6928-D87D-032459FFCB62}"/>
              </a:ext>
            </a:extLst>
          </p:cNvPr>
          <p:cNvSpPr/>
          <p:nvPr/>
        </p:nvSpPr>
        <p:spPr>
          <a:xfrm>
            <a:off x="10552876" y="3932130"/>
            <a:ext cx="784194" cy="78419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Bahnschrift SemiLight" panose="020B0502040204020203" pitchFamily="34" charset="0"/>
              </a:rPr>
              <a:t>Docker man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72D1DA3-188A-2862-33AD-7A977946C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3277" y="117373"/>
            <a:ext cx="1498899" cy="1498899"/>
          </a:xfrm>
          <a:prstGeom prst="rect">
            <a:avLst/>
          </a:prstGeom>
        </p:spPr>
      </p:pic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F074F01B-4124-A917-6EDF-12FBA05AEF65}"/>
              </a:ext>
            </a:extLst>
          </p:cNvPr>
          <p:cNvSpPr txBox="1">
            <a:spLocks/>
          </p:cNvSpPr>
          <p:nvPr/>
        </p:nvSpPr>
        <p:spPr>
          <a:xfrm>
            <a:off x="3544793" y="629551"/>
            <a:ext cx="4830581" cy="7841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Команда</a:t>
            </a:r>
            <a:r>
              <a:rPr lang="en-US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</a:t>
            </a:r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ВНИИА</a:t>
            </a:r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4F0A835C-555B-9427-B54F-C97E7B1FA719}"/>
              </a:ext>
            </a:extLst>
          </p:cNvPr>
          <p:cNvSpPr txBox="1">
            <a:spLocks/>
          </p:cNvSpPr>
          <p:nvPr/>
        </p:nvSpPr>
        <p:spPr>
          <a:xfrm>
            <a:off x="1156149" y="4726227"/>
            <a:ext cx="2898604" cy="919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Тонкошкуров Алексей</a:t>
            </a: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2CE2EA65-402E-C08F-49EF-58AC0FC068A2}"/>
              </a:ext>
            </a:extLst>
          </p:cNvPr>
          <p:cNvSpPr txBox="1">
            <a:spLocks/>
          </p:cNvSpPr>
          <p:nvPr/>
        </p:nvSpPr>
        <p:spPr>
          <a:xfrm>
            <a:off x="4744678" y="4747994"/>
            <a:ext cx="2898604" cy="93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Вечтомов Евгений</a:t>
            </a: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49120ECE-982F-A5FD-5528-05364D6EEBFB}"/>
              </a:ext>
            </a:extLst>
          </p:cNvPr>
          <p:cNvSpPr txBox="1">
            <a:spLocks/>
          </p:cNvSpPr>
          <p:nvPr/>
        </p:nvSpPr>
        <p:spPr>
          <a:xfrm>
            <a:off x="8298047" y="4747994"/>
            <a:ext cx="2898604" cy="93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err="1">
                <a:solidFill>
                  <a:srgbClr val="1474BA"/>
                </a:solidFill>
                <a:latin typeface="Bahnschrift SemiLight" panose="020B0502040204020203" pitchFamily="34" charset="0"/>
              </a:rPr>
              <a:t>Раздорский</a:t>
            </a:r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Сергей</a:t>
            </a:r>
          </a:p>
        </p:txBody>
      </p:sp>
    </p:spTree>
    <p:extLst>
      <p:ext uri="{BB962C8B-B14F-4D97-AF65-F5344CB8AC3E}">
        <p14:creationId xmlns:p14="http://schemas.microsoft.com/office/powerpoint/2010/main" val="25509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6989" y="1083873"/>
            <a:ext cx="6986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Система автоматизации обучения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206" y="3682915"/>
            <a:ext cx="5205165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6306" y="5308822"/>
            <a:ext cx="5196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3832B-4310-4503-FAA7-441496455A26}"/>
              </a:ext>
            </a:extLst>
          </p:cNvPr>
          <p:cNvSpPr txBox="1"/>
          <p:nvPr/>
        </p:nvSpPr>
        <p:spPr>
          <a:xfrm rot="10800000">
            <a:off x="11305137" y="5860721"/>
            <a:ext cx="5196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endParaRPr lang="ru-RU" sz="6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F19DB6-EBA3-3E68-B759-8751E265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763"/>
            <a:ext cx="12192000" cy="31516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F22E51-C5B3-A82E-9E01-9817986D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06" y="429612"/>
            <a:ext cx="1441525" cy="601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056321-B68C-762E-3ACC-9C7C84F37F02}"/>
              </a:ext>
            </a:extLst>
          </p:cNvPr>
          <p:cNvSpPr txBox="1"/>
          <p:nvPr/>
        </p:nvSpPr>
        <p:spPr>
          <a:xfrm>
            <a:off x="6206010" y="5597391"/>
            <a:ext cx="5823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Поможем выйти на новые рынки, </a:t>
            </a:r>
          </a:p>
          <a:p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                  на современных технологиях</a:t>
            </a:r>
          </a:p>
        </p:txBody>
      </p:sp>
    </p:spTree>
    <p:extLst>
      <p:ext uri="{BB962C8B-B14F-4D97-AF65-F5344CB8AC3E}">
        <p14:creationId xmlns:p14="http://schemas.microsoft.com/office/powerpoint/2010/main" val="12230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82F0104-9D51-F42C-B970-E74926D1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3" y="1828799"/>
            <a:ext cx="5047807" cy="4087906"/>
          </a:xfrm>
          <a:prstGeom prst="rect">
            <a:avLst/>
          </a:prstGeom>
        </p:spPr>
      </p:pic>
      <p:sp>
        <p:nvSpPr>
          <p:cNvPr id="151" name="Заголовок 1">
            <a:extLst>
              <a:ext uri="{FF2B5EF4-FFF2-40B4-BE49-F238E27FC236}">
                <a16:creationId xmlns:a16="http://schemas.microsoft.com/office/drawing/2014/main" id="{4D98480C-3C9C-5F4D-8E92-D45D54F61894}"/>
              </a:ext>
            </a:extLst>
          </p:cNvPr>
          <p:cNvSpPr txBox="1">
            <a:spLocks/>
          </p:cNvSpPr>
          <p:nvPr/>
        </p:nvSpPr>
        <p:spPr>
          <a:xfrm>
            <a:off x="6862900" y="2241852"/>
            <a:ext cx="5981700" cy="29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ru-RU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Минимальные ресурсы</a:t>
            </a:r>
          </a:p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ru-RU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Максимальный функционал</a:t>
            </a:r>
          </a:p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ru-RU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Кроссплатформенность и гибкость</a:t>
            </a:r>
          </a:p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ru-RU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Лаконичный </a:t>
            </a:r>
            <a:r>
              <a:rPr lang="en-US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UI</a:t>
            </a:r>
          </a:p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ru-RU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Отказоустойчивый сервер</a:t>
            </a:r>
            <a:endParaRPr lang="en-US" sz="20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ru-RU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Легкость масштабирования</a:t>
            </a:r>
          </a:p>
          <a:p>
            <a:pPr marL="571500" indent="-571500">
              <a:lnSpc>
                <a:spcPct val="100000"/>
              </a:lnSpc>
              <a:buFontTx/>
              <a:buChar char="-"/>
            </a:pPr>
            <a:r>
              <a:rPr lang="en-US" sz="2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OPEN-SOURCE</a:t>
            </a:r>
          </a:p>
        </p:txBody>
      </p:sp>
      <p:pic>
        <p:nvPicPr>
          <p:cNvPr id="154" name="Picture 2" descr="Heart Shape PNG Clipart - Best WEB Clipart">
            <a:extLst>
              <a:ext uri="{FF2B5EF4-FFF2-40B4-BE49-F238E27FC236}">
                <a16:creationId xmlns:a16="http://schemas.microsoft.com/office/drawing/2014/main" id="{76D023E7-DE89-7374-00AB-999A07A97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52962" y="4513872"/>
            <a:ext cx="342400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EFB0AA8-2B6B-D484-1E22-AAB311D8D78C}"/>
              </a:ext>
            </a:extLst>
          </p:cNvPr>
          <p:cNvSpPr txBox="1"/>
          <p:nvPr/>
        </p:nvSpPr>
        <p:spPr>
          <a:xfrm>
            <a:off x="2425851" y="618129"/>
            <a:ext cx="801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Базовые принципы нашей архитектуры</a:t>
            </a:r>
          </a:p>
        </p:txBody>
      </p:sp>
    </p:spTree>
    <p:extLst>
      <p:ext uri="{BB962C8B-B14F-4D97-AF65-F5344CB8AC3E}">
        <p14:creationId xmlns:p14="http://schemas.microsoft.com/office/powerpoint/2010/main" val="18306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>
            <a:extLst>
              <a:ext uri="{FF2B5EF4-FFF2-40B4-BE49-F238E27FC236}">
                <a16:creationId xmlns:a16="http://schemas.microsoft.com/office/drawing/2014/main" id="{5EFB0AA8-2B6B-D484-1E22-AAB311D8D78C}"/>
              </a:ext>
            </a:extLst>
          </p:cNvPr>
          <p:cNvSpPr txBox="1"/>
          <p:nvPr/>
        </p:nvSpPr>
        <p:spPr>
          <a:xfrm>
            <a:off x="4049359" y="2967335"/>
            <a:ext cx="4093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Просто, стабильно, надежно.</a:t>
            </a:r>
          </a:p>
        </p:txBody>
      </p:sp>
    </p:spTree>
    <p:extLst>
      <p:ext uri="{BB962C8B-B14F-4D97-AF65-F5344CB8AC3E}">
        <p14:creationId xmlns:p14="http://schemas.microsoft.com/office/powerpoint/2010/main" val="39434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0022BC-721B-1CCB-9659-126A740F3D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2" r="36312"/>
          <a:stretch>
            <a:fillRect/>
          </a:stretch>
        </p:blipFill>
        <p:spPr/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DB297BC-95FE-6595-6FA2-577FE3C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581" y="758157"/>
            <a:ext cx="1638301" cy="16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Java Logo PNG Vector (SVG) Free Download">
            <a:extLst>
              <a:ext uri="{FF2B5EF4-FFF2-40B4-BE49-F238E27FC236}">
                <a16:creationId xmlns:a16="http://schemas.microsoft.com/office/drawing/2014/main" id="{8CAB1EF2-3A87-C93F-0DC7-240A7FBC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50" y="2729752"/>
            <a:ext cx="1116446" cy="15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wnload PostgreSQL Logo in SVG Vector or PNG File Format - Logo.wine">
            <a:extLst>
              <a:ext uri="{FF2B5EF4-FFF2-40B4-BE49-F238E27FC236}">
                <a16:creationId xmlns:a16="http://schemas.microsoft.com/office/drawing/2014/main" id="{15CE5C79-CB7F-524B-BEF9-9132E476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812" y="4773513"/>
            <a:ext cx="2457453" cy="163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Spring Boot">
            <a:extLst>
              <a:ext uri="{FF2B5EF4-FFF2-40B4-BE49-F238E27FC236}">
                <a16:creationId xmlns:a16="http://schemas.microsoft.com/office/drawing/2014/main" id="{7CAD0F78-EAE2-1898-9E84-D4B7BC2D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135" y="3066920"/>
            <a:ext cx="1315517" cy="11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primeng-logo – PrimeFaces">
            <a:extLst>
              <a:ext uri="{FF2B5EF4-FFF2-40B4-BE49-F238E27FC236}">
                <a16:creationId xmlns:a16="http://schemas.microsoft.com/office/drawing/2014/main" id="{3B06B155-7A82-27F9-A11A-28B3F977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135" y="907866"/>
            <a:ext cx="1407813" cy="14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ocker Logo PNG Transparent – Brands Logos">
            <a:extLst>
              <a:ext uri="{FF2B5EF4-FFF2-40B4-BE49-F238E27FC236}">
                <a16:creationId xmlns:a16="http://schemas.microsoft.com/office/drawing/2014/main" id="{3D75BCC5-FCD7-E1FD-F677-EF87A29F4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135" y="4945141"/>
            <a:ext cx="1407813" cy="11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67F03D58-3D22-00C4-3E2E-17169358D7B7}"/>
              </a:ext>
            </a:extLst>
          </p:cNvPr>
          <p:cNvSpPr txBox="1">
            <a:spLocks/>
          </p:cNvSpPr>
          <p:nvPr/>
        </p:nvSpPr>
        <p:spPr>
          <a:xfrm>
            <a:off x="268684" y="193003"/>
            <a:ext cx="4066650" cy="804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Наши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4323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BD658E-E36C-49D0-A7E2-D0D7F789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4"/>
          <a:stretch/>
        </p:blipFill>
        <p:spPr bwMode="auto">
          <a:xfrm>
            <a:off x="0" y="-1"/>
            <a:ext cx="533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FDE1E6-9D04-4BB0-8DAC-981068D45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7" b="9401"/>
          <a:stretch/>
        </p:blipFill>
        <p:spPr>
          <a:xfrm rot="10800000">
            <a:off x="-1140825" y="-5"/>
            <a:ext cx="7615650" cy="6992475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2EC44E75-A042-4558-BE14-20DC78EF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365125"/>
            <a:ext cx="9588500" cy="1325563"/>
          </a:xfrm>
        </p:spPr>
        <p:txBody>
          <a:bodyPr/>
          <a:lstStyle/>
          <a:p>
            <a:r>
              <a:rPr lang="ru-RU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Функции системы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3F5B12B-CF1E-463F-84BE-EA30E3EADF66}"/>
              </a:ext>
            </a:extLst>
          </p:cNvPr>
          <p:cNvSpPr txBox="1">
            <a:spLocks/>
          </p:cNvSpPr>
          <p:nvPr/>
        </p:nvSpPr>
        <p:spPr>
          <a:xfrm>
            <a:off x="2171328" y="1987158"/>
            <a:ext cx="9207872" cy="4505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Администрирование пользователей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Доступ к учебным материалам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Доступ к заданиям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Контроль времени выполнения заданий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Кабинет наставника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Проверка заданий в автоматическом и ручном режиме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Разграничение доступа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Печатные формы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Модуль статистики</a:t>
            </a: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Система рекомендаций</a:t>
            </a:r>
            <a:endParaRPr lang="en-US" sz="2400" dirty="0">
              <a:solidFill>
                <a:srgbClr val="1474BA"/>
              </a:solidFill>
              <a:latin typeface="Bahnschrift Semi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ru-RU" sz="24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И многое другое…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3E54C3-4BC7-B0C5-F313-1C2F7BC95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32" y="5954714"/>
            <a:ext cx="1441525" cy="6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E94607-C6D6-CC6E-B9B3-EB5F4F36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7" y="161925"/>
            <a:ext cx="91440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Наш</a:t>
            </a:r>
            <a:r>
              <a:rPr lang="en-US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 UI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 </a:t>
            </a:r>
            <a:r>
              <a:rPr lang="ru-RU" sz="4000" dirty="0" err="1">
                <a:solidFill>
                  <a:srgbClr val="1474BA"/>
                </a:solidFill>
                <a:latin typeface="Bahnschrift SemiLight" panose="020B0502040204020203" pitchFamily="34" charset="0"/>
              </a:rPr>
              <a:t>Админка</a:t>
            </a:r>
            <a:r>
              <a:rPr lang="ru-RU" sz="4000" dirty="0">
                <a:solidFill>
                  <a:srgbClr val="1474BA"/>
                </a:solidFill>
                <a:latin typeface="Bahnschrift SemiLight" panose="020B0502040204020203" pitchFamily="34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E53001-A570-788C-7D6A-4E2E69F0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3" y="1717750"/>
            <a:ext cx="7988310" cy="381168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C65EBD-A327-F27D-0770-30822118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41" y="2366683"/>
            <a:ext cx="5279872" cy="42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7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rism isContent="1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7B7B7B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554</TotalTime>
  <Words>221</Words>
  <Application>Microsoft Office PowerPoint</Application>
  <PresentationFormat>Широкоэкранный</PresentationFormat>
  <Paragraphs>55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Bahnschrift SemiLight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Функции системы</vt:lpstr>
      <vt:lpstr>Наш UI. Админка.</vt:lpstr>
      <vt:lpstr>Наш UI. Кабинет обучающегося.</vt:lpstr>
      <vt:lpstr>Наш UI. Кабинет наставника.</vt:lpstr>
      <vt:lpstr>Наш UI. Просмотр учебных материалов.</vt:lpstr>
      <vt:lpstr>Наш UI. Печатные формы.</vt:lpstr>
      <vt:lpstr>Наш UI. Модуль статистики.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Ксения Козинец</dc:creator>
  <cp:lastModifiedBy>user</cp:lastModifiedBy>
  <cp:revision>24</cp:revision>
  <dcterms:created xsi:type="dcterms:W3CDTF">2024-03-30T19:24:27Z</dcterms:created>
  <dcterms:modified xsi:type="dcterms:W3CDTF">2024-06-19T13:53:09Z</dcterms:modified>
</cp:coreProperties>
</file>